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3" r:id="rId4"/>
    <p:sldId id="256" r:id="rId5"/>
    <p:sldId id="262" r:id="rId6"/>
    <p:sldId id="264" r:id="rId7"/>
    <p:sldId id="265" r:id="rId8"/>
    <p:sldId id="260" r:id="rId9"/>
    <p:sldId id="25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62" autoAdjust="0"/>
    <p:restoredTop sz="94660"/>
  </p:normalViewPr>
  <p:slideViewPr>
    <p:cSldViewPr>
      <p:cViewPr varScale="1">
        <p:scale>
          <a:sx n="73" d="100"/>
          <a:sy n="73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Подовжені</a:t>
            </a:r>
            <a:r>
              <a:rPr lang="ru-RU" dirty="0" smtClean="0"/>
              <a:t> </a:t>
            </a:r>
            <a:r>
              <a:rPr lang="ru-RU" dirty="0" err="1" smtClean="0"/>
              <a:t>м'які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звуки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2 </a:t>
            </a:r>
            <a:r>
              <a:rPr lang="ru-RU" dirty="0" err="1" smtClean="0"/>
              <a:t>кл</a:t>
            </a:r>
            <a:endParaRPr lang="ru-RU" dirty="0" smtClean="0"/>
          </a:p>
          <a:p>
            <a:r>
              <a:rPr lang="ru-RU" dirty="0" smtClean="0"/>
              <a:t>Урок 36</a:t>
            </a:r>
            <a:endParaRPr lang="ru-RU" dirty="0"/>
          </a:p>
        </p:txBody>
      </p:sp>
      <p:sp>
        <p:nvSpPr>
          <p:cNvPr id="2050" name="AutoShape 2" descr="http://smilepost.ru/uploads/posts/2016-09/1474445154-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828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571480"/>
            <a:ext cx="8643998" cy="258532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Подовжені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м'які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приголосні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звуки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788389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normalizeH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4400" b="1" i="0" u="none" strike="noStrike" normalizeH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ПІДБИТТЯ ПІДСУМКІВ.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normalizeH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РЕФЛЕКСІЯ</a:t>
            </a:r>
            <a:endParaRPr kumimoji="0" lang="ru-RU" sz="4400" b="1" i="0" u="none" strike="noStrike" normalizeH="0" baseline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Вправа «Незакінчене речення»</a:t>
            </a:r>
            <a:endParaRPr kumimoji="0" lang="ru-RU" sz="44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Цікаво …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Знаю …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вмію … 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Подовжені</a:t>
            </a:r>
            <a:r>
              <a:rPr lang="ru-RU" dirty="0" smtClean="0"/>
              <a:t> </a:t>
            </a:r>
            <a:r>
              <a:rPr lang="ru-RU" dirty="0" err="1" smtClean="0"/>
              <a:t>м'які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звуки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2 </a:t>
            </a:r>
            <a:r>
              <a:rPr lang="ru-RU" dirty="0" err="1" smtClean="0"/>
              <a:t>кл</a:t>
            </a:r>
            <a:endParaRPr lang="ru-RU" dirty="0" smtClean="0"/>
          </a:p>
          <a:p>
            <a:r>
              <a:rPr lang="ru-RU" dirty="0" smtClean="0"/>
              <a:t>Урок 36</a:t>
            </a: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642918"/>
            <a:ext cx="735811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  <a:t>Є  такі чудні слова:</a:t>
            </a:r>
            <a:b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</a:b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  <a:t>звук один, а ніби два.</a:t>
            </a:r>
            <a:b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</a:b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  <a:t>Поруч звуки ці живуть,</a:t>
            </a:r>
            <a:b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</a:b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itchFamily="18" charset="0"/>
              </a:rPr>
              <a:t>їх подовженими звуть. 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071538" y="500042"/>
            <a:ext cx="55019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Каліграфічна хвилинка   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2928934"/>
            <a:ext cx="7715304" cy="1857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</a:t>
            </a:r>
            <a:r>
              <a:rPr lang="uk-UA" sz="54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Ття</a:t>
            </a:r>
            <a:r>
              <a:rPr lang="uk-UA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uk-UA" sz="54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ззя</a:t>
            </a:r>
            <a:r>
              <a:rPr lang="uk-UA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uk-UA" sz="54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лля</a:t>
            </a:r>
            <a:r>
              <a:rPr lang="uk-UA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k-UA" sz="54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сся</a:t>
            </a:r>
            <a:endParaRPr lang="ru-RU" sz="54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7"/>
            <a:ext cx="9144000" cy="688489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5224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Гра </a:t>
            </a:r>
            <a:r>
              <a:rPr lang="uk-UA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“Дід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uk-UA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Буквоїд”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214423"/>
            <a:ext cx="64294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4800" dirty="0" smtClean="0">
                <a:solidFill>
                  <a:srgbClr val="002060"/>
                </a:solidFill>
                <a:latin typeface="Georgia" pitchFamily="18" charset="0"/>
              </a:rPr>
              <a:t>Коло ...   я, </a:t>
            </a:r>
          </a:p>
          <a:p>
            <a:pPr>
              <a:buNone/>
            </a:pPr>
            <a:r>
              <a:rPr lang="uk-UA" sz="4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uk-UA" sz="4800" dirty="0" err="1" smtClean="0">
                <a:solidFill>
                  <a:srgbClr val="002060"/>
                </a:solidFill>
                <a:latin typeface="Georgia" pitchFamily="18" charset="0"/>
              </a:rPr>
              <a:t>обли</a:t>
            </a:r>
            <a:r>
              <a:rPr lang="uk-UA" sz="4800" dirty="0" smtClean="0">
                <a:solidFill>
                  <a:srgbClr val="002060"/>
                </a:solidFill>
                <a:latin typeface="Georgia" pitchFamily="18" charset="0"/>
              </a:rPr>
              <a:t>  ...  я, </a:t>
            </a:r>
          </a:p>
          <a:p>
            <a:pPr>
              <a:buNone/>
            </a:pPr>
            <a:r>
              <a:rPr lang="uk-UA" sz="4800" dirty="0" err="1" smtClean="0">
                <a:solidFill>
                  <a:srgbClr val="002060"/>
                </a:solidFill>
                <a:latin typeface="Georgia" pitchFamily="18" charset="0"/>
              </a:rPr>
              <a:t>жи</a:t>
            </a:r>
            <a:r>
              <a:rPr lang="uk-UA" sz="4800" dirty="0" smtClean="0">
                <a:solidFill>
                  <a:srgbClr val="002060"/>
                </a:solidFill>
                <a:latin typeface="Georgia" pitchFamily="18" charset="0"/>
              </a:rPr>
              <a:t> …    я,</a:t>
            </a:r>
          </a:p>
          <a:p>
            <a:pPr>
              <a:buNone/>
            </a:pPr>
            <a:r>
              <a:rPr lang="uk-UA" sz="4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uk-UA" sz="4800" dirty="0" err="1" smtClean="0">
                <a:solidFill>
                  <a:srgbClr val="002060"/>
                </a:solidFill>
                <a:latin typeface="Georgia" pitchFamily="18" charset="0"/>
              </a:rPr>
              <a:t>узля</a:t>
            </a:r>
            <a:r>
              <a:rPr lang="uk-UA" sz="4800" dirty="0" smtClean="0">
                <a:solidFill>
                  <a:srgbClr val="002060"/>
                </a:solidFill>
                <a:latin typeface="Georgia" pitchFamily="18" charset="0"/>
              </a:rPr>
              <a:t> …  я.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32" y="1357298"/>
            <a:ext cx="85725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dirty="0" err="1" smtClean="0">
                <a:solidFill>
                  <a:srgbClr val="FF0000"/>
                </a:solidFill>
                <a:latin typeface="Georgia" pitchFamily="18" charset="0"/>
              </a:rPr>
              <a:t>сс</a:t>
            </a:r>
            <a:endParaRPr lang="ru-RU" sz="48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3108" y="2214554"/>
            <a:ext cx="928694" cy="500066"/>
          </a:xfrm>
          <a:prstGeom prst="roundRect">
            <a:avLst>
              <a:gd name="adj" fmla="val 1338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err="1" smtClean="0">
                <a:solidFill>
                  <a:srgbClr val="FF0000"/>
                </a:solidFill>
                <a:latin typeface="Georgia" pitchFamily="18" charset="0"/>
              </a:rPr>
              <a:t>чч</a:t>
            </a:r>
            <a:endParaRPr lang="ru-RU" sz="44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28" y="2857496"/>
            <a:ext cx="928694" cy="642942"/>
          </a:xfrm>
          <a:prstGeom prst="roundRect">
            <a:avLst>
              <a:gd name="adj" fmla="val 2979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err="1" smtClean="0">
                <a:solidFill>
                  <a:srgbClr val="FF0000"/>
                </a:solidFill>
                <a:latin typeface="Georgia" pitchFamily="18" charset="0"/>
              </a:rPr>
              <a:t>тт</a:t>
            </a:r>
            <a:endParaRPr lang="ru-RU" sz="44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32" y="3571876"/>
            <a:ext cx="78581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err="1" smtClean="0">
                <a:solidFill>
                  <a:srgbClr val="FF0000"/>
                </a:solidFill>
                <a:latin typeface="Georgia" pitchFamily="18" charset="0"/>
              </a:rPr>
              <a:t>сс</a:t>
            </a:r>
            <a:endParaRPr lang="ru-RU" sz="4400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Гра </a:t>
            </a:r>
            <a:r>
              <a:rPr lang="uk-UA" dirty="0" err="1" smtClean="0"/>
              <a:t>“модельєр”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i="1" dirty="0" smtClean="0">
                <a:solidFill>
                  <a:schemeClr val="tx1"/>
                </a:solidFill>
              </a:rPr>
              <a:t>Дуже треба для науки</a:t>
            </a:r>
            <a:r>
              <a:rPr lang="uk-UA" sz="3100" dirty="0" smtClean="0">
                <a:solidFill>
                  <a:schemeClr val="tx1"/>
                </a:solidFill>
              </a:rPr>
              <a:t/>
            </a:r>
            <a:br>
              <a:rPr lang="uk-UA" sz="3100" dirty="0" smtClean="0">
                <a:solidFill>
                  <a:schemeClr val="tx1"/>
                </a:solidFill>
              </a:rPr>
            </a:br>
            <a:r>
              <a:rPr lang="uk-UA" sz="3100" i="1" dirty="0" smtClean="0">
                <a:solidFill>
                  <a:schemeClr val="tx1"/>
                </a:solidFill>
              </a:rPr>
              <a:t>Полічити звуки й букви.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z="5400" dirty="0" smtClean="0">
              <a:solidFill>
                <a:schemeClr val="tx1"/>
              </a:solidFill>
            </a:endParaRPr>
          </a:p>
          <a:p>
            <a:r>
              <a:rPr lang="uk-UA" sz="5400" dirty="0" smtClean="0">
                <a:solidFill>
                  <a:schemeClr val="tx1"/>
                </a:solidFill>
              </a:rPr>
              <a:t>Змагання  - … б., … </a:t>
            </a:r>
            <a:r>
              <a:rPr lang="uk-UA" sz="5400" dirty="0" err="1" smtClean="0">
                <a:solidFill>
                  <a:schemeClr val="tx1"/>
                </a:solidFill>
              </a:rPr>
              <a:t>зв</a:t>
            </a:r>
            <a:r>
              <a:rPr lang="uk-UA" sz="5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5400" dirty="0" smtClean="0">
                <a:solidFill>
                  <a:schemeClr val="tx1"/>
                </a:solidFill>
              </a:rPr>
              <a:t>Обличчя  - … б., … </a:t>
            </a:r>
            <a:r>
              <a:rPr lang="uk-UA" sz="5400" dirty="0" err="1" smtClean="0">
                <a:solidFill>
                  <a:schemeClr val="tx1"/>
                </a:solidFill>
              </a:rPr>
              <a:t>зв</a:t>
            </a:r>
            <a:r>
              <a:rPr lang="uk-UA" sz="5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5400" dirty="0" smtClean="0">
                <a:solidFill>
                  <a:schemeClr val="tx1"/>
                </a:solidFill>
              </a:rPr>
              <a:t>Бадилля  - … б., … </a:t>
            </a:r>
            <a:r>
              <a:rPr lang="uk-UA" sz="5400" dirty="0" err="1" smtClean="0">
                <a:solidFill>
                  <a:schemeClr val="tx1"/>
                </a:solidFill>
              </a:rPr>
              <a:t>зв</a:t>
            </a:r>
            <a:r>
              <a:rPr lang="uk-UA" sz="54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4876" y="2500306"/>
            <a:ext cx="785818" cy="857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rgbClr val="C00000"/>
                </a:solidFill>
              </a:rPr>
              <a:t>8</a:t>
            </a:r>
            <a:endParaRPr lang="uk-UA" sz="80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2428868"/>
            <a:ext cx="785818" cy="857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rgbClr val="C00000"/>
                </a:solidFill>
              </a:rPr>
              <a:t>7</a:t>
            </a:r>
            <a:endParaRPr lang="uk-UA" sz="8000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00562" y="3500438"/>
            <a:ext cx="785818" cy="857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rgbClr val="C00000"/>
                </a:solidFill>
              </a:rPr>
              <a:t>7</a:t>
            </a:r>
            <a:endParaRPr lang="uk-UA" sz="8000" b="1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72198" y="3429000"/>
            <a:ext cx="785818" cy="857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rgbClr val="C00000"/>
                </a:solidFill>
              </a:rPr>
              <a:t>6</a:t>
            </a:r>
            <a:endParaRPr lang="uk-UA" sz="8000" b="1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29322" y="4429132"/>
            <a:ext cx="785818" cy="857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rgbClr val="C00000"/>
                </a:solidFill>
              </a:rPr>
              <a:t>6</a:t>
            </a:r>
            <a:endParaRPr lang="uk-UA" sz="8000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57686" y="4500570"/>
            <a:ext cx="785818" cy="857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rgbClr val="C00000"/>
                </a:solidFill>
              </a:rPr>
              <a:t>7</a:t>
            </a:r>
            <a:endParaRPr lang="uk-UA" sz="8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nachalo4ka.ru/wp-content/uploads/2014/07/SHkolnyiy-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285720" y="1714488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Georgia" pitchFamily="18" charset="0"/>
              </a:rPr>
              <a:t> </a:t>
            </a:r>
            <a:r>
              <a:rPr lang="uk-UA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Самодиктант</a:t>
            </a: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 </a:t>
            </a:r>
            <a:endParaRPr lang="uk-UA" sz="4000" dirty="0" smtClean="0">
              <a:latin typeface="Georgia" pitchFamily="18" charset="0"/>
            </a:endParaRPr>
          </a:p>
          <a:p>
            <a:r>
              <a:rPr lang="uk-UA" sz="4000" dirty="0" err="1" smtClean="0">
                <a:latin typeface="Georgia" pitchFamily="18" charset="0"/>
              </a:rPr>
              <a:t>-Запишіть</a:t>
            </a:r>
            <a:r>
              <a:rPr lang="uk-UA" sz="4000" dirty="0" smtClean="0">
                <a:latin typeface="Georgia" pitchFamily="18" charset="0"/>
              </a:rPr>
              <a:t> слова поділяючи їх для переносу.</a:t>
            </a:r>
            <a:endParaRPr lang="ru-RU" sz="4000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857628"/>
            <a:ext cx="8358246" cy="193899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uk-UA" dirty="0" smtClean="0"/>
              <a:t> </a:t>
            </a:r>
            <a:r>
              <a:rPr lang="uk-UA" sz="6000" dirty="0" smtClean="0">
                <a:latin typeface="Georgia" pitchFamily="18" charset="0"/>
              </a:rPr>
              <a:t>Взуття , життя, обличчя,  узлісся.</a:t>
            </a:r>
            <a:endParaRPr lang="ru-RU" sz="6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4224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071538" y="714356"/>
            <a:ext cx="7286676" cy="34163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5400" dirty="0" smtClean="0">
                <a:latin typeface="Georgia" pitchFamily="18" charset="0"/>
              </a:rPr>
              <a:t>Ящірка       щасливий</a:t>
            </a:r>
          </a:p>
          <a:p>
            <a:r>
              <a:rPr lang="uk-UA" sz="5400" dirty="0" smtClean="0">
                <a:latin typeface="Georgia" pitchFamily="18" charset="0"/>
              </a:rPr>
              <a:t>Щітка         прудка  </a:t>
            </a:r>
          </a:p>
          <a:p>
            <a:r>
              <a:rPr lang="uk-UA" sz="5400" dirty="0" smtClean="0">
                <a:latin typeface="Georgia" pitchFamily="18" charset="0"/>
              </a:rPr>
              <a:t>Друг            нова  </a:t>
            </a:r>
          </a:p>
          <a:p>
            <a:r>
              <a:rPr lang="uk-UA" sz="5400" dirty="0" smtClean="0">
                <a:latin typeface="Georgia" pitchFamily="18" charset="0"/>
              </a:rPr>
              <a:t>День            щирий</a:t>
            </a:r>
            <a:endParaRPr lang="ru-RU" sz="5400" dirty="0">
              <a:latin typeface="Georgia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571868" y="1214422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14678" y="2071678"/>
            <a:ext cx="150019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643174" y="3000372"/>
            <a:ext cx="200026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2678893" y="1607331"/>
            <a:ext cx="2286016" cy="2071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000100" y="642918"/>
            <a:ext cx="6929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928803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14" y="2000240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1142984"/>
            <a:ext cx="685804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600" b="1" i="1" dirty="0" err="1" smtClean="0">
                <a:latin typeface="Arial" pitchFamily="34" charset="0"/>
                <a:cs typeface="Arial" pitchFamily="34" charset="0"/>
              </a:rPr>
              <a:t>Фізкультхвилинка</a:t>
            </a:r>
            <a:r>
              <a:rPr lang="uk-UA" sz="36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endParaRPr lang="uk-UA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Робота за підручником (с. 51-52)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714356"/>
            <a:ext cx="750099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   Самостійна робота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Запишіть слова,вставляючи пропущені букви і  поділяючи їх для переносу.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600" dirty="0" smtClean="0">
                <a:solidFill>
                  <a:srgbClr val="7030A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Коло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 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я, </a:t>
            </a:r>
            <a:r>
              <a:rPr kumimoji="0" lang="uk-UA" sz="3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…я, </a:t>
            </a:r>
            <a:r>
              <a:rPr lang="uk-UA" sz="3600" dirty="0" err="1" smtClean="0">
                <a:solidFill>
                  <a:srgbClr val="7030A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…я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3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узлі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135</Words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Подовжені м'які приголосні звуки</vt:lpstr>
      <vt:lpstr>Подовжені м'які приголосні звуки</vt:lpstr>
      <vt:lpstr>Слайд 3</vt:lpstr>
      <vt:lpstr>Слайд 4</vt:lpstr>
      <vt:lpstr>Гра “модельєр”  Дуже треба для науки Полічити звуки й букви.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Подовжені м'які приголосні звуки</dc:title>
  <dc:creator>Роман Баюк</dc:creator>
  <cp:lastModifiedBy>Роман Баюк</cp:lastModifiedBy>
  <cp:revision>14</cp:revision>
  <dcterms:created xsi:type="dcterms:W3CDTF">2016-11-07T18:55:59Z</dcterms:created>
  <dcterms:modified xsi:type="dcterms:W3CDTF">2016-12-03T21:28:11Z</dcterms:modified>
</cp:coreProperties>
</file>